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6761" autoAdjust="0"/>
  </p:normalViewPr>
  <p:slideViewPr>
    <p:cSldViewPr>
      <p:cViewPr varScale="1">
        <p:scale>
          <a:sx n="47" d="100"/>
          <a:sy n="47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0.44600000000000006</c:v>
                </c:pt>
                <c:pt idx="1">
                  <c:v>0.4880000000000001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0.37300000000000005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88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0.11700000000000003</c:v>
                </c:pt>
                <c:pt idx="1">
                  <c:v>6.7000000000000018E-2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54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6.4000000000000015E-2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96962048"/>
        <c:axId val="96963584"/>
      </c:barChart>
      <c:catAx>
        <c:axId val="9696204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96963584"/>
        <c:crosses val="autoZero"/>
        <c:auto val="1"/>
        <c:lblAlgn val="ctr"/>
        <c:lblOffset val="100"/>
      </c:catAx>
      <c:valAx>
        <c:axId val="9696358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9696204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879"/>
          <c:w val="0.15813597775524099"/>
          <c:h val="0.50403328529199165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96883072"/>
        <c:axId val="96884608"/>
      </c:barChart>
      <c:catAx>
        <c:axId val="968830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96884608"/>
        <c:crosses val="autoZero"/>
        <c:auto val="1"/>
        <c:lblAlgn val="ctr"/>
        <c:lblOffset val="100"/>
      </c:catAx>
      <c:valAx>
        <c:axId val="96884608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9688307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234"/>
          <c:y val="0.62396783397079569"/>
          <c:w val="6.0496594825614404E-2"/>
          <c:h val="0.16996333947568099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허리통증을 </a:t>
            </a:r>
            <a:r>
              <a:rPr lang="ko-KR" altLang="en-US" dirty="0" err="1" smtClean="0"/>
              <a:t>한번이상</a:t>
            </a:r>
            <a:r>
              <a:rPr lang="ko-KR" altLang="en-US" dirty="0" smtClean="0"/>
              <a:t> 경험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연구 </a:t>
            </a:r>
            <a:r>
              <a:rPr lang="ko-KR" altLang="en-US" dirty="0" err="1" smtClean="0"/>
              <a:t>제한점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한계</a:t>
            </a:r>
            <a:r>
              <a:rPr lang="en-US" altLang="ko-KR" dirty="0" smtClean="0"/>
              <a:t>1. </a:t>
            </a:r>
            <a:r>
              <a:rPr lang="ko-KR" altLang="en-US" dirty="0" smtClean="0"/>
              <a:t>검색언어를 영어로 한정해서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비영어권인</a:t>
            </a:r>
            <a:r>
              <a:rPr lang="ko-KR" altLang="en-US" dirty="0" smtClean="0"/>
              <a:t> 지역의 논문이 누락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국내의 상황을 반영 못함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해외 저널에도 국내 사례가 많이 실린다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한계</a:t>
            </a:r>
            <a:r>
              <a:rPr lang="en-US" altLang="ko-KR" dirty="0" smtClean="0"/>
              <a:t>2. </a:t>
            </a:r>
            <a:r>
              <a:rPr lang="ko-KR" altLang="en-US" dirty="0" smtClean="0"/>
              <a:t>과거와 현재 사이에 진단 기술과 장비의 발달로 진단기준이 변화되었다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</a:t>
            </a:r>
            <a:r>
              <a:rPr lang="ko-KR" altLang="en-US" baseline="0" dirty="0" smtClean="0"/>
              <a:t> 영향을 최소화 하기 위해서 논문 검색범위를 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최근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년 범위로 제한하였다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3. </a:t>
            </a:r>
            <a:r>
              <a:rPr lang="ko-KR" altLang="en-US" baseline="0" dirty="0" smtClean="0"/>
              <a:t>논문 결과표에 제시된 값을 가지고 연구하기 때문에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원자료의</a:t>
            </a:r>
            <a:r>
              <a:rPr lang="ko-KR" altLang="en-US" baseline="0" dirty="0" smtClean="0"/>
              <a:t> 질적 상태를 확인이 불가하다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이건 메타의 태생적 한계</a:t>
            </a:r>
            <a:endParaRPr lang="en-US" altLang="ko-KR" baseline="0" dirty="0" smtClean="0"/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4. </a:t>
            </a:r>
            <a:r>
              <a:rPr lang="ko-KR" altLang="en-US" baseline="0" dirty="0" smtClean="0"/>
              <a:t>출판바이어스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메타 자체의 태생적 한계</a:t>
            </a:r>
            <a:endParaRPr lang="en-US" altLang="ko-KR" baseline="0" dirty="0" smtClean="0"/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5. </a:t>
            </a:r>
            <a:r>
              <a:rPr lang="ko-KR" altLang="en-US" baseline="0" dirty="0" smtClean="0"/>
              <a:t>환자의 조건이 한정적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하지만 우리가 선택한 기준이 환자군 중 많은 비율을 차지하므로 대표성을 가진다 할 수 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키워드</a:t>
            </a:r>
            <a:r>
              <a:rPr lang="en-US" altLang="ko-KR" dirty="0" smtClean="0"/>
              <a:t>1. </a:t>
            </a:r>
            <a:r>
              <a:rPr lang="ko-KR" altLang="en-US" dirty="0" smtClean="0"/>
              <a:t>논문들의 논문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여러 연구 통합하는데 있어 체계적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결론</a:t>
            </a:r>
            <a:endParaRPr lang="en-US" altLang="ko-KR" baseline="0" dirty="0" smtClean="0"/>
          </a:p>
          <a:p>
            <a:r>
              <a:rPr lang="ko-KR" altLang="en-US" dirty="0" smtClean="0"/>
              <a:t>키워드</a:t>
            </a:r>
            <a:r>
              <a:rPr lang="en-US" altLang="ko-KR" dirty="0" smtClean="0"/>
              <a:t>2. </a:t>
            </a:r>
            <a:r>
              <a:rPr lang="ko-KR" altLang="en-US" dirty="0" smtClean="0"/>
              <a:t>객관성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임의적으로 논문 선정하고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조건에 맞는 논문은 무조건 포괄하므로 주관적 편견 배제 가능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키워드</a:t>
            </a:r>
            <a:r>
              <a:rPr lang="en-US" altLang="ko-KR" dirty="0" smtClean="0"/>
              <a:t>3. </a:t>
            </a:r>
            <a:r>
              <a:rPr lang="ko-KR" altLang="en-US" dirty="0" smtClean="0"/>
              <a:t>통계적 </a:t>
            </a:r>
            <a:r>
              <a:rPr lang="ko-KR" altLang="en-US" dirty="0" err="1" smtClean="0"/>
              <a:t>검정력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다 더하기 때문에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더 큰 </a:t>
            </a:r>
            <a:r>
              <a:rPr lang="ko-KR" altLang="en-US" baseline="0" dirty="0" err="1" smtClean="0"/>
              <a:t>표집을</a:t>
            </a:r>
            <a:r>
              <a:rPr lang="ko-KR" altLang="en-US" baseline="0" dirty="0" smtClean="0"/>
              <a:t> 통해 통계적 </a:t>
            </a:r>
            <a:r>
              <a:rPr lang="ko-KR" altLang="en-US" baseline="0" dirty="0" err="1" smtClean="0"/>
              <a:t>검정력</a:t>
            </a:r>
            <a:r>
              <a:rPr lang="ko-KR" altLang="en-US" baseline="0" dirty="0" smtClean="0"/>
              <a:t> 높아진다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정확한 효과 크기 추정가능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단점</a:t>
            </a:r>
            <a:r>
              <a:rPr lang="en-US" altLang="ko-KR" dirty="0" smtClean="0"/>
              <a:t>1. </a:t>
            </a:r>
            <a:r>
              <a:rPr lang="ko-KR" altLang="en-US" dirty="0" smtClean="0"/>
              <a:t>서로 비교할 수 없는 다른 성질의 연구 결과들을 종합하려는데 문제가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단점</a:t>
            </a:r>
            <a:r>
              <a:rPr lang="en-US" altLang="ko-KR" dirty="0" smtClean="0"/>
              <a:t>2. </a:t>
            </a:r>
            <a:r>
              <a:rPr lang="ko-KR" altLang="en-US" dirty="0" smtClean="0"/>
              <a:t>질적 차이가 나는 연구의 결과를 구별하지 않고 그대로 종합</a:t>
            </a:r>
            <a:endParaRPr lang="en-US" altLang="ko-KR" dirty="0" smtClean="0"/>
          </a:p>
          <a:p>
            <a:r>
              <a:rPr lang="ko-KR" altLang="en-US" dirty="0" smtClean="0"/>
              <a:t>단점</a:t>
            </a:r>
            <a:r>
              <a:rPr lang="en-US" altLang="ko-KR" dirty="0" smtClean="0"/>
              <a:t>3. </a:t>
            </a:r>
            <a:r>
              <a:rPr lang="ko-KR" altLang="en-US" dirty="0" smtClean="0"/>
              <a:t>대개 출판된 연구만을 </a:t>
            </a:r>
            <a:r>
              <a:rPr lang="ko-KR" altLang="en-US" dirty="0" err="1" smtClean="0"/>
              <a:t>포집대상으로</a:t>
            </a:r>
            <a:r>
              <a:rPr lang="ko-KR" altLang="en-US" dirty="0" smtClean="0"/>
              <a:t> 하므로 대표성이 문제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과정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가설설정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자료검색 전략수립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분석자료 범위선정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자료수집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분석자료의 특성변인 코딩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메타통계분석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분석결과의 제시 및 해석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어떤 합병증을 포함할 건지 </a:t>
            </a:r>
            <a:r>
              <a:rPr lang="ko-KR" altLang="en-US" dirty="0" err="1" smtClean="0"/>
              <a:t>정해야되네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VAS, </a:t>
            </a:r>
            <a:r>
              <a:rPr lang="ko-KR" altLang="en-US" dirty="0" err="1" smtClean="0"/>
              <a:t>맥냅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합병증 추가 설명하세요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 부분 설명은 오래해도 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이거 설명하고 전체 포인트랑 우리는 얼마 포인트 이상의 논문을 선별하여 사용하였다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합병증은 </a:t>
            </a:r>
            <a:r>
              <a:rPr lang="en-US" altLang="ko-KR" dirty="0" smtClean="0"/>
              <a:t>MD, MED </a:t>
            </a:r>
            <a:r>
              <a:rPr lang="ko-KR" altLang="en-US" dirty="0" smtClean="0"/>
              <a:t>모두에서 </a:t>
            </a:r>
            <a:r>
              <a:rPr lang="en-US" altLang="ko-KR" dirty="0" smtClean="0"/>
              <a:t>5.1%</a:t>
            </a:r>
            <a:r>
              <a:rPr lang="ko-KR" altLang="en-US" dirty="0" smtClean="0"/>
              <a:t>의 발생 비율을 보여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군에서 유의한 차이가 없습니다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VAS ,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맥냅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4" name="내용 개체 틀 3" descr="VAS_res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1848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</a:t>
            </a:r>
            <a:r>
              <a:rPr lang="en-US" altLang="ko-KR" sz="2800" dirty="0" smtClean="0">
                <a:latin typeface="Verdana" pitchFamily="34" charset="0"/>
              </a:rPr>
              <a:t>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</a:t>
            </a:r>
            <a:r>
              <a:rPr lang="en-US" altLang="ko-KR" dirty="0" smtClean="0"/>
              <a:t>difference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941</Words>
  <Application>Microsoft Office PowerPoint</Application>
  <PresentationFormat>화면 슬라이드 쇼(4:3)</PresentationFormat>
  <Paragraphs>318</Paragraphs>
  <Slides>31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snoopy</cp:lastModifiedBy>
  <cp:revision>185</cp:revision>
  <dcterms:created xsi:type="dcterms:W3CDTF">2011-02-26T10:45:17Z</dcterms:created>
  <dcterms:modified xsi:type="dcterms:W3CDTF">2011-02-27T16:55:48Z</dcterms:modified>
</cp:coreProperties>
</file>